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sldIdLst>
    <p:sldId id="256" r:id="rId2"/>
    <p:sldId id="273" r:id="rId3"/>
    <p:sldId id="258" r:id="rId4"/>
    <p:sldId id="259" r:id="rId5"/>
    <p:sldId id="260" r:id="rId6"/>
    <p:sldId id="261" r:id="rId7"/>
    <p:sldId id="262" r:id="rId8"/>
    <p:sldId id="263" r:id="rId9"/>
    <p:sldId id="264" r:id="rId10"/>
    <p:sldId id="265" r:id="rId11"/>
    <p:sldId id="266" r:id="rId12"/>
    <p:sldId id="274"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what is epigenetics? Epigenetics literally means “above” or “on top” of genetics and it involves the regulation of gene expression without altering the underlying DNA sequence.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http://zarkauthor.typepad.com/.a/6a00e5500940a98834014e8ba8bbb2970d-500wi</a:t>
            </a:r>
            <a:endParaRPr lang="en-US" dirty="0" smtClean="0"/>
          </a:p>
          <a:p>
            <a:endParaRPr lang="en-US" dirty="0" smtClean="0"/>
          </a:p>
          <a:p>
            <a:r>
              <a:rPr lang="en-US" dirty="0" smtClean="0"/>
              <a:t>ADD A NICE OVERVIEW FIGURE HERE TRINA’S GOT A GOOD ONE </a:t>
            </a:r>
          </a:p>
          <a:p>
            <a:endParaRPr lang="en-US" dirty="0" smtClean="0"/>
          </a:p>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r>
              <a:rPr lang="en-US" dirty="0" smtClean="0"/>
              <a:t>  -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94415601"/>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MAYBE ADD TRINA’S EUCHROMATIN HETEROCHROMATIN</a:t>
            </a:r>
            <a:r>
              <a:rPr lang="en-US" baseline="0" dirty="0" smtClean="0"/>
              <a:t> FIGURE AS A FOLLOW UP HERE</a:t>
            </a:r>
          </a:p>
          <a:p>
            <a:endParaRPr lang="en-US" baseline="0" dirty="0" smtClean="0"/>
          </a:p>
          <a:p>
            <a:r>
              <a:rPr lang="en-US" dirty="0" smtClean="0"/>
              <a:t> - 2DG reduces REST binding to the REST binding site in the</a:t>
            </a:r>
          </a:p>
          <a:p>
            <a:r>
              <a:rPr lang="en-US" dirty="0" smtClean="0"/>
              <a:t>      promoter region for BDNF as indicated by chromatin</a:t>
            </a:r>
          </a:p>
          <a:p>
            <a:r>
              <a:rPr lang="en-US" dirty="0" smtClean="0"/>
              <a:t>      </a:t>
            </a:r>
            <a:r>
              <a:rPr lang="en-US" dirty="0" err="1" smtClean="0"/>
              <a:t>immunoprecipitation</a:t>
            </a:r>
            <a:r>
              <a:rPr lang="en-US" dirty="0" smtClean="0"/>
              <a:t> with antibodies for sequences flanking the</a:t>
            </a:r>
          </a:p>
          <a:p>
            <a:r>
              <a:rPr lang="en-US" dirty="0" smtClean="0"/>
              <a:t>      REST binding site of the BDNF or regions of varying</a:t>
            </a:r>
          </a:p>
          <a:p>
            <a:r>
              <a:rPr lang="en-US" dirty="0" smtClean="0"/>
              <a:t>      distances. Specifically it accomplishes this by increasing</a:t>
            </a:r>
          </a:p>
          <a:p>
            <a:r>
              <a:rPr lang="en-US" dirty="0" smtClean="0"/>
              <a:t>      </a:t>
            </a:r>
            <a:r>
              <a:rPr lang="en-US" dirty="0" err="1" smtClean="0"/>
              <a:t>methylation</a:t>
            </a:r>
            <a:r>
              <a:rPr lang="en-US" dirty="0" smtClean="0"/>
              <a:t> at H3K9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And in B they show that REST is indeed bound</a:t>
            </a:r>
          </a:p>
          <a:p>
            <a:r>
              <a:rPr lang="en-US" dirty="0" smtClean="0"/>
              <a:t>      to its binding site in BDNF promoter gene.</a:t>
            </a:r>
          </a:p>
          <a:p>
            <a:endParaRPr lang="en-US" dirty="0" smtClean="0"/>
          </a:p>
          <a:p>
            <a:endParaRPr lang="en-US" dirty="0" smtClean="0"/>
          </a:p>
          <a:p>
            <a:r>
              <a:rPr lang="en-US" dirty="0" smtClean="0"/>
              <a:t> - Cool: Epigenetic mechanism for potential dietary solution to</a:t>
            </a:r>
          </a:p>
          <a:p>
            <a:r>
              <a:rPr lang="en-US" dirty="0" smtClean="0"/>
              <a:t>    untreatable epilepsy</a:t>
            </a:r>
          </a:p>
          <a:p>
            <a:r>
              <a:rPr lang="en-US" dirty="0" smtClean="0"/>
              <a:t>    - Show the schematic again</a:t>
            </a:r>
          </a:p>
          <a:p>
            <a:endParaRPr lang="en-US" dirty="0" smtClean="0"/>
          </a:p>
          <a:p>
            <a:r>
              <a:rPr lang="en-US" dirty="0" smtClean="0"/>
              <a:t>We’ve belabored this transcriptional regulator enough, let’s look at a chromatin remodeler, lysine </a:t>
            </a:r>
            <a:r>
              <a:rPr lang="en-US" dirty="0" err="1" smtClean="0"/>
              <a:t>dimethyltransferase</a:t>
            </a:r>
            <a:r>
              <a:rPr lang="en-US" baseline="0" dirty="0" smtClean="0"/>
              <a:t> 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a:t>
            </a:r>
            <a:r>
              <a:rPr lang="en-US" dirty="0" smtClean="0"/>
              <a:t>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a:t>
            </a:r>
            <a:r>
              <a:rPr lang="en-US" baseline="0" dirty="0" smtClean="0"/>
              <a:t> (I think immediate early genes like Delta </a:t>
            </a:r>
            <a:r>
              <a:rPr lang="en-US" baseline="0" dirty="0" err="1" smtClean="0"/>
              <a:t>FosB</a:t>
            </a:r>
            <a:r>
              <a:rPr lang="en-US" baseline="0" dirty="0" smtClean="0"/>
              <a:t>) in </a:t>
            </a:r>
            <a:r>
              <a:rPr lang="en-US" baseline="0" dirty="0" smtClean="0"/>
              <a:t>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a:t>
            </a:r>
            <a:r>
              <a:rPr lang="en-US" baseline="0" dirty="0" smtClean="0"/>
              <a:t>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unwind and become available for transcription.</a:t>
            </a:r>
          </a:p>
          <a:p>
            <a:endParaRPr lang="en-US" baseline="0" dirty="0" smtClean="0"/>
          </a:p>
          <a:p>
            <a:r>
              <a:rPr lang="en-US" dirty="0" smtClean="0"/>
              <a:t>- Ian </a:t>
            </a:r>
            <a:r>
              <a:rPr lang="en-US" dirty="0" smtClean="0"/>
              <a:t>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t>
            </a:r>
            <a:r>
              <a:rPr lang="en-US" dirty="0" smtClean="0"/>
              <a:t>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t>
            </a:r>
            <a:r>
              <a:rPr lang="en-US" dirty="0" smtClean="0"/>
              <a:t>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2B, C:</a:t>
            </a:r>
            <a:r>
              <a:rPr lang="en-US" dirty="0" smtClean="0"/>
              <a:t> viral</a:t>
            </a:r>
            <a:r>
              <a:rPr lang="en-US" baseline="0" dirty="0" smtClean="0"/>
              <a:t> </a:t>
            </a:r>
            <a:r>
              <a:rPr lang="en-US" dirty="0" err="1" smtClean="0"/>
              <a:t>overexpression</a:t>
            </a:r>
            <a:r>
              <a:rPr lang="en-US" dirty="0" smtClean="0"/>
              <a:t> of G9a significantly </a:t>
            </a:r>
            <a:r>
              <a:rPr lang="en-US" dirty="0" smtClean="0"/>
              <a:t>decreases place</a:t>
            </a:r>
          </a:p>
          <a:p>
            <a:r>
              <a:rPr lang="en-US" dirty="0" smtClean="0"/>
              <a:t>      preference for cocaine. A catalytically dead form of G9a does</a:t>
            </a:r>
          </a:p>
          <a:p>
            <a:r>
              <a:rPr lang="en-US" dirty="0" smtClean="0"/>
              <a:t>      not decrease place preference.  In panel C, this G9a</a:t>
            </a:r>
          </a:p>
          <a:p>
            <a:r>
              <a:rPr lang="en-US" dirty="0" smtClean="0"/>
              <a:t>      </a:t>
            </a:r>
            <a:r>
              <a:rPr lang="en-US" dirty="0" err="1" smtClean="0"/>
              <a:t>overexpression</a:t>
            </a:r>
            <a:r>
              <a:rPr lang="en-US" dirty="0" smtClean="0"/>
              <a:t> increases levels of H3K9 </a:t>
            </a:r>
            <a:r>
              <a:rPr lang="en-US" dirty="0" err="1" smtClean="0"/>
              <a:t>methylation</a:t>
            </a:r>
            <a:r>
              <a:rPr lang="en-US" dirty="0" smtClean="0"/>
              <a:t> in Nucleus</a:t>
            </a:r>
          </a:p>
          <a:p>
            <a:r>
              <a:rPr lang="en-US" dirty="0" smtClean="0"/>
              <a:t>      </a:t>
            </a:r>
            <a:r>
              <a:rPr lang="en-US" dirty="0" err="1" smtClean="0"/>
              <a:t>Accumbens</a:t>
            </a:r>
            <a:r>
              <a:rPr lang="en-US" dirty="0" smtClean="0"/>
              <a:t>.</a:t>
            </a:r>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to silence certain gene expression.</a:t>
            </a:r>
          </a:p>
          <a:p>
            <a:endParaRPr lang="en-US" dirty="0" smtClean="0"/>
          </a:p>
          <a:p>
            <a:r>
              <a:rPr lang="en-US" dirty="0" smtClean="0"/>
              <a:t>Today we’re going to look at a specific type of brain cancer</a:t>
            </a:r>
            <a:r>
              <a:rPr lang="en-US" baseline="0" dirty="0" smtClean="0"/>
              <a:t> called </a:t>
            </a:r>
            <a:r>
              <a:rPr lang="en-US" dirty="0" smtClean="0"/>
              <a:t>Glioblastoma multiforme, the most common and most aggressive malignant</a:t>
            </a:r>
          </a:p>
          <a:p>
            <a:r>
              <a:rPr lang="en-US" dirty="0" smtClean="0"/>
              <a:t>primary brain tumor in humans, involving </a:t>
            </a:r>
            <a:r>
              <a:rPr lang="en-US" dirty="0" err="1" smtClean="0"/>
              <a:t>glial</a:t>
            </a:r>
            <a:r>
              <a:rPr lang="en-US" dirty="0" smtClean="0"/>
              <a:t> cells and accounting</a:t>
            </a:r>
          </a:p>
          <a:p>
            <a:r>
              <a:rPr lang="en-US" dirty="0" smtClean="0"/>
              <a:t>for 52% of all functional tissue brain tumor cases and 20% of all</a:t>
            </a:r>
          </a:p>
          <a:p>
            <a:r>
              <a:rPr lang="en-US" dirty="0" smtClean="0"/>
              <a:t>intracranial tumors.  This picture shows a glioblastoma in a coronal MRI</a:t>
            </a:r>
            <a:r>
              <a:rPr lang="en-US" baseline="0" dirty="0" smtClean="0"/>
              <a:t> slice from a 15 year old boy.</a:t>
            </a:r>
          </a:p>
          <a:p>
            <a:endParaRPr lang="en-US" baseline="0" dirty="0" smtClean="0"/>
          </a:p>
          <a:p>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 in their 2012 report showing that REST controls the self-renewal and </a:t>
            </a:r>
            <a:r>
              <a:rPr lang="en-US" baseline="0" dirty="0" err="1" smtClean="0"/>
              <a:t>tumorigenic</a:t>
            </a:r>
            <a:r>
              <a:rPr lang="en-US" baseline="0" dirty="0" smtClean="0"/>
              <a:t> competence of human glioblastoma cells.  For the purposes of this talk we’ll focus on the left branch of the model.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
            </a:r>
            <a:r>
              <a:rPr lang="en-US" dirty="0" smtClean="0"/>
              <a:t>at</a:t>
            </a:r>
            <a:r>
              <a:rPr lang="en-US" baseline="0" dirty="0" smtClean="0"/>
              <a:t> </a:t>
            </a:r>
            <a:r>
              <a:rPr lang="en-US" dirty="0" smtClean="0"/>
              <a:t>REST </a:t>
            </a:r>
            <a:r>
              <a:rPr lang="en-US" dirty="0" smtClean="0"/>
              <a:t>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a:t>
            </a:r>
            <a:r>
              <a:rPr lang="en-US" dirty="0" smtClean="0"/>
              <a:t>.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staining for REST.</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r>
              <a:rPr lang="en-US" dirty="0" smtClean="0"/>
              <a:t>So yes, REST</a:t>
            </a:r>
            <a:r>
              <a:rPr lang="en-US" baseline="0" dirty="0" smtClean="0"/>
              <a:t> is expressed in the glioblastoma tissue.  Recalling the model I showed earlier, the researchers went on to ask, “What is </a:t>
            </a:r>
            <a:r>
              <a:rPr lang="en-US" baseline="0" dirty="0" err="1" smtClean="0"/>
              <a:t>REST’s</a:t>
            </a:r>
            <a:r>
              <a:rPr lang="en-US" baseline="0" dirty="0" smtClean="0"/>
              <a:t> role in the self-renewal and </a:t>
            </a:r>
            <a:r>
              <a:rPr lang="en-US" baseline="0" dirty="0" err="1" smtClean="0"/>
              <a:t>tumorigenic</a:t>
            </a:r>
            <a:r>
              <a:rPr lang="en-US" baseline="0" dirty="0" smtClean="0"/>
              <a:t> competence of glioblastoma cells in vitro and in vivo?”</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Fig. 3B,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a:t>
            </a:r>
            <a:r>
              <a:rPr lang="en-US" dirty="0" smtClean="0"/>
              <a:t> </a:t>
            </a:r>
          </a:p>
          <a:p>
            <a:r>
              <a:rPr lang="en-US" dirty="0" smtClean="0"/>
              <a:t>You’ll recall that Trina</a:t>
            </a:r>
            <a:r>
              <a:rPr lang="en-US" baseline="0" dirty="0" smtClean="0"/>
              <a:t> showed how these small strands of RNA that bind a particular transcript and degrade or otherwise prevent it from being expressed </a:t>
            </a:r>
          </a:p>
          <a:p>
            <a:r>
              <a:rPr lang="en-US" dirty="0" smtClean="0"/>
              <a:t>In </a:t>
            </a:r>
            <a:r>
              <a:rPr lang="en-US" dirty="0" smtClean="0"/>
              <a:t>Fig. 3D,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Keeping</a:t>
            </a:r>
            <a:r>
              <a:rPr lang="en-US" baseline="0" dirty="0" smtClean="0"/>
              <a:t> with my previous theme of showing brain scans to demonstrate these diseases, </a:t>
            </a:r>
            <a:r>
              <a:rPr lang="en-US" dirty="0" smtClean="0"/>
              <a:t>What I’m showing here is Coronal section from a MR brain scan of a patient with HD showing atrophy of the heads of the caudate nuclei, enlargement of the frontal horns of the lateral ventricles (hydrocephalus ex </a:t>
            </a:r>
            <a:r>
              <a:rPr lang="en-US" dirty="0" err="1" smtClean="0"/>
              <a:t>vacuo</a:t>
            </a:r>
            <a:r>
              <a:rPr lang="en-US" dirty="0" smtClean="0"/>
              <a:t>), and generalized cortical atrophy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a:t>
            </a:r>
            <a:r>
              <a:rPr lang="en-US" dirty="0" smtClean="0"/>
              <a:t>schematic shows the interactions</a:t>
            </a:r>
            <a:r>
              <a:rPr lang="en-US" baseline="0" dirty="0" smtClean="0"/>
              <a:t> of WT on the left and mutant huntingtin protein on the right with REST and its binding site.  </a:t>
            </a:r>
            <a:r>
              <a:rPr lang="en-US" baseline="0" dirty="0" err="1" smtClean="0"/>
              <a:t>Chiara</a:t>
            </a:r>
            <a:r>
              <a:rPr lang="en-US" baseline="0" dirty="0" smtClean="0"/>
              <a:t> </a:t>
            </a:r>
            <a:r>
              <a:rPr lang="en-US" baseline="0" dirty="0" err="1" smtClean="0"/>
              <a:t>Zuccato</a:t>
            </a:r>
            <a:r>
              <a:rPr lang="en-US" baseline="0" dirty="0" smtClean="0"/>
              <a:t> and her </a:t>
            </a:r>
            <a:r>
              <a:rPr lang="en-US" baseline="0" dirty="0" err="1" smtClean="0"/>
              <a:t>coinvestigators</a:t>
            </a:r>
            <a:r>
              <a:rPr lang="en-US" baseline="0" dirty="0" smtClean="0"/>
              <a:t> looked at whether</a:t>
            </a:r>
            <a:r>
              <a:rPr lang="en-US" baseline="0" dirty="0" smtClean="0"/>
              <a:t> </a:t>
            </a:r>
            <a:r>
              <a:rPr lang="en-US" sz="1200" kern="1200" dirty="0" smtClean="0">
                <a:solidFill>
                  <a:schemeClr val="tx1"/>
                </a:solidFill>
                <a:latin typeface="+mn-lt"/>
                <a:ea typeface="+mn-ea"/>
                <a:cs typeface="+mn-cs"/>
              </a:rPr>
              <a:t>huntingtin protein interacts</a:t>
            </a:r>
            <a:r>
              <a:rPr lang="en-US" sz="1200" kern="1200" baseline="0" dirty="0" smtClean="0">
                <a:solidFill>
                  <a:schemeClr val="tx1"/>
                </a:solidFill>
                <a:latin typeface="+mn-lt"/>
                <a:ea typeface="+mn-ea"/>
                <a:cs typeface="+mn-cs"/>
              </a:rPr>
              <a:t> with </a:t>
            </a:r>
            <a:r>
              <a:rPr lang="en-US" sz="1200" kern="1200" dirty="0" smtClean="0">
                <a:solidFill>
                  <a:schemeClr val="tx1"/>
                </a:solidFill>
                <a:latin typeface="+mn-lt"/>
                <a:ea typeface="+mn-ea"/>
                <a:cs typeface="+mn-cs"/>
              </a:rPr>
              <a:t>with </a:t>
            </a:r>
            <a:r>
              <a:rPr lang="en-US" sz="1200" kern="1200" dirty="0" smtClean="0">
                <a:solidFill>
                  <a:schemeClr val="tx1"/>
                </a:solidFill>
                <a:latin typeface="+mn-lt"/>
                <a:ea typeface="+mn-ea"/>
                <a:cs typeface="+mn-cs"/>
              </a:rPr>
              <a:t>REST/NRSF to modulate the transcription of NRSE-controlled neuronal genes</a:t>
            </a:r>
            <a:r>
              <a:rPr lang="en-US" sz="1200" kern="1200" baseline="0" dirty="0" smtClean="0">
                <a:solidFill>
                  <a:schemeClr val="tx1"/>
                </a:solidFill>
                <a:latin typeface="+mn-lt"/>
                <a:ea typeface="+mn-ea"/>
                <a:cs typeface="+mn-cs"/>
              </a:rPr>
              <a:t>. For this report it’s important to note that </a:t>
            </a:r>
            <a:r>
              <a:rPr lang="en-US" sz="1200" kern="1200" baseline="0" dirty="0" err="1" smtClean="0">
                <a:solidFill>
                  <a:schemeClr val="tx1"/>
                </a:solidFill>
                <a:latin typeface="+mn-lt"/>
                <a:ea typeface="+mn-ea"/>
                <a:cs typeface="+mn-cs"/>
              </a:rPr>
              <a:t>Chiara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Zuccatto’s</a:t>
            </a:r>
            <a:r>
              <a:rPr lang="en-US" sz="1200" kern="1200" baseline="0" dirty="0" smtClean="0">
                <a:solidFill>
                  <a:schemeClr val="tx1"/>
                </a:solidFill>
                <a:latin typeface="+mn-lt"/>
                <a:ea typeface="+mn-ea"/>
                <a:cs typeface="+mn-cs"/>
              </a:rPr>
              <a:t> group has previously shown that WT but not mutant huntingtin stimulates the transcription of BDNF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BDNF is one of these genes under regulation by REST because its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promoter region has a binding site for REST.  Its expression 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critical for normal neural function. We're going to focus on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for this part of my talk.</a:t>
            </a:r>
            <a:r>
              <a:rPr lang="en-US" sz="1200" kern="1200" baseline="0" dirty="0" smtClean="0">
                <a:solidFill>
                  <a:schemeClr val="tx1"/>
                </a:solidFill>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endParaRPr lang="en-US" baseline="0" dirty="0" smtClean="0"/>
          </a:p>
          <a:p>
            <a:endParaRPr lang="en-US" baseline="0" dirty="0" smtClean="0"/>
          </a:p>
          <a:p>
            <a:r>
              <a:rPr lang="en-US" baseline="0" dirty="0" smtClean="0"/>
              <a:t>This is not a western blot. This is a decade old technique that involves inserting a reporter sequence into a gene of interest and then quantifying the acetylated product of the reporter sequence and a reporter molecule, seen in these blobs</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full length </a:t>
            </a:r>
            <a:r>
              <a:rPr lang="en-US" dirty="0" err="1" smtClean="0"/>
              <a:t>wildtype</a:t>
            </a:r>
            <a:r>
              <a:rPr lang="en-US" dirty="0" smtClean="0"/>
              <a:t> huntingtin express elevated</a:t>
            </a:r>
          </a:p>
          <a:p>
            <a:r>
              <a:rPr lang="en-US" dirty="0" smtClean="0"/>
              <a:t>      promoter activity in the BDNF relative to a nominal level in the parental </a:t>
            </a:r>
            <a:r>
              <a:rPr lang="en-US" dirty="0" smtClean="0"/>
              <a:t>cells. 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a:t>
            </a:r>
            <a:r>
              <a:rPr lang="en-US" dirty="0" smtClean="0"/>
              <a:t>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a:t>
            </a:r>
            <a:r>
              <a:rPr lang="en-US" dirty="0" smtClean="0"/>
              <a:t>promoter shows that the </a:t>
            </a:r>
            <a:r>
              <a:rPr lang="en-US" dirty="0" err="1" smtClean="0"/>
              <a:t>huntingtin’s</a:t>
            </a:r>
            <a:r>
              <a:rPr lang="en-US" dirty="0" smtClean="0"/>
              <a:t> effect on</a:t>
            </a:r>
            <a:r>
              <a:rPr lang="en-US" baseline="0" dirty="0" smtClean="0"/>
              <a:t> promoter activity in the previous box </a:t>
            </a:r>
            <a:r>
              <a:rPr lang="en-US" dirty="0" smtClean="0"/>
              <a:t>is indeed due to an interaction between REST</a:t>
            </a:r>
            <a:r>
              <a:rPr lang="en-US" baseline="0" dirty="0" smtClean="0"/>
              <a:t> and its binding site</a:t>
            </a:r>
            <a:r>
              <a:rPr lang="en-US" dirty="0" smtClean="0"/>
              <a:t>. </a:t>
            </a:r>
            <a:r>
              <a:rPr lang="en-US" dirty="0" smtClean="0"/>
              <a:t>And C, when you mutate the REST binding site</a:t>
            </a:r>
          </a:p>
          <a:p>
            <a:r>
              <a:rPr lang="en-US" dirty="0" smtClean="0"/>
              <a:t>      to render it nonfunctional, you don't see a difference in</a:t>
            </a:r>
          </a:p>
          <a:p>
            <a:r>
              <a:rPr lang="en-US" dirty="0" smtClean="0"/>
              <a:t>      huntingtin activity</a:t>
            </a:r>
            <a:r>
              <a:rPr lang="en-US" dirty="0" smtClean="0"/>
              <a:t>.</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a:t>
            </a:r>
            <a:r>
              <a:rPr lang="en-US" dirty="0" smtClean="0"/>
              <a:t> This IS a Western </a:t>
            </a:r>
            <a:r>
              <a:rPr lang="en-US" dirty="0" smtClean="0"/>
              <a:t>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Fig. 3B in cells cultured from mutant mice</a:t>
            </a:r>
          </a:p>
          <a:p>
            <a:r>
              <a:rPr lang="en-US" dirty="0" smtClean="0"/>
              <a:t>      with a knock-in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a:t>
            </a:r>
          </a:p>
          <a:p>
            <a:endParaRPr lang="en-US" dirty="0" smtClean="0"/>
          </a:p>
          <a:p>
            <a:r>
              <a:rPr lang="en-US" dirty="0" smtClean="0"/>
              <a:t>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a:t>
            </a:r>
          </a:p>
          <a:p>
            <a:endParaRPr lang="en-US" baseline="0" dirty="0" smtClean="0"/>
          </a:p>
          <a:p>
            <a:r>
              <a:rPr lang="en-US" baseline="0" dirty="0" smtClean="0"/>
              <a:t>And this is cool because it represents an epigenetic model of Huntington’s disease, providing possible therapeutic targets for a previously untreatable disease</a:t>
            </a:r>
            <a:r>
              <a:rPr lang="en-US" baseline="0" dirty="0" smtClean="0"/>
              <a:t>.</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Generalized 3 Hz spike and wave discharges in a child with childhood absence epilepsy recorded by EEG</a:t>
            </a:r>
          </a:p>
          <a:p>
            <a:endParaRPr lang="en-US" dirty="0" smtClean="0"/>
          </a:p>
          <a:p>
            <a:r>
              <a:rPr lang="en-US" dirty="0" smtClean="0"/>
              <a:t> -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r>
              <a:rPr lang="en-US" dirty="0" smtClean="0"/>
              <a:t>Epilepsies, disorders characterized by recurrent seizures, affect ≈ 1%</a:t>
            </a:r>
          </a:p>
          <a:p>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a:t>
            </a:r>
          </a:p>
          <a:p>
            <a:r>
              <a:rPr lang="en-US" dirty="0" smtClean="0"/>
              <a:t>have seizures that do not respond to optimal therapy with available</a:t>
            </a:r>
          </a:p>
          <a:p>
            <a:r>
              <a:rPr lang="en-US" dirty="0" smtClean="0"/>
              <a:t>antiepileptic drugs.  A </a:t>
            </a:r>
            <a:r>
              <a:rPr lang="en-US" dirty="0" err="1" smtClean="0"/>
              <a:t>ketogenic</a:t>
            </a:r>
            <a:r>
              <a:rPr lang="en-US" dirty="0" smtClean="0"/>
              <a:t> diet, low in carbohydrates and high</a:t>
            </a:r>
          </a:p>
          <a:p>
            <a:r>
              <a:rPr lang="en-US" dirty="0" smtClean="0"/>
              <a:t>in fat, reduces seizure frequency in some patients with sever</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r>
              <a:rPr lang="en-US" dirty="0" smtClean="0"/>
              <a:t>- Because </a:t>
            </a:r>
            <a:r>
              <a:rPr lang="en-US" dirty="0" smtClean="0"/>
              <a:t>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Choice>
    <mc:Fallback>
      <mc:AlternateContent>
        <mc:Choice Requires="mp">
          <p:transition>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tretch>
            <a:fillRect/>
          </a:stretch>
        </p:blipFill>
        <p:spPr>
          <a:xfrm>
            <a:off x="0" y="1831136"/>
            <a:ext cx="9144000" cy="2631649"/>
          </a:xfrm>
        </p:spPr>
      </p:pic>
      <p:pic>
        <p:nvPicPr>
          <p:cNvPr id="6" name="Picture 5"/>
          <p:cNvPicPr>
            <a:picLocks noChangeAspect="1"/>
          </p:cNvPicPr>
          <p:nvPr/>
        </p:nvPicPr>
        <p:blipFill>
          <a:blip r:embed="rId4"/>
          <a:stretch>
            <a:fillRect/>
          </a:stretch>
        </p:blipFill>
        <p:spPr>
          <a:xfrm>
            <a:off x="1046531" y="4193855"/>
            <a:ext cx="4959075" cy="2664145"/>
          </a:xfrm>
          <a:prstGeom prst="rect">
            <a:avLst/>
          </a:prstGeom>
        </p:spPr>
      </p:pic>
      <p:sp>
        <p:nvSpPr>
          <p:cNvPr id="7" name="TextBox 6"/>
          <p:cNvSpPr txBox="1"/>
          <p:nvPr/>
        </p:nvSpPr>
        <p:spPr>
          <a:xfrm>
            <a:off x="0" y="5657671"/>
            <a:ext cx="1415418" cy="1200329"/>
          </a:xfrm>
          <a:prstGeom prst="rect">
            <a:avLst/>
          </a:prstGeom>
          <a:noFill/>
        </p:spPr>
        <p:txBody>
          <a:bodyPr wrap="square" rtlCol="0">
            <a:spAutoFit/>
          </a:bodyPr>
          <a:lstStyle/>
          <a:p>
            <a:r>
              <a:rPr lang="en-US" dirty="0" err="1" smtClean="0"/>
              <a:t>Zhong</a:t>
            </a:r>
            <a:r>
              <a:rPr lang="en-US" dirty="0" smtClean="0"/>
              <a:t> Huang &amp; McNamara, 2006</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
        <p:nvSpPr>
          <p:cNvPr id="9" name="Rectangle 8"/>
          <p:cNvSpPr/>
          <p:nvPr/>
        </p:nvSpPr>
        <p:spPr>
          <a:xfrm>
            <a:off x="3986469" y="5688651"/>
            <a:ext cx="938945" cy="58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r>
              <a:rPr lang="en-US" sz="4800" dirty="0" smtClean="0">
                <a:solidFill>
                  <a:schemeClr val="tx1"/>
                </a:solidFill>
              </a:rPr>
              <a:t>?</a:t>
            </a:r>
            <a:endParaRPr lang="en-US" sz="4800" dirty="0">
              <a:solidFill>
                <a:schemeClr val="tx1"/>
              </a:solidFill>
            </a:endParaRPr>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6" presetClass="emph" presetSubtype="0" accel="50000" decel="50000" fill="hold" grpId="2"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animBg="1"/>
      <p:bldP spid="9" grpId="2" animBg="1"/>
      <p:bldP spid="9" grpId="3"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pic>
        <p:nvPicPr>
          <p:cNvPr id="7" name="Picture 6"/>
          <p:cNvPicPr>
            <a:picLocks noChangeAspect="1"/>
          </p:cNvPicPr>
          <p:nvPr/>
        </p:nvPicPr>
        <p:blipFill>
          <a:blip r:embed="rId4"/>
          <a:stretch>
            <a:fillRect/>
          </a:stretch>
        </p:blipFill>
        <p:spPr>
          <a:xfrm>
            <a:off x="1535976" y="1827675"/>
            <a:ext cx="6366986" cy="3420512"/>
          </a:xfrm>
          <a:prstGeom prst="rect">
            <a:avLst/>
          </a:prstGeo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
        <p:nvSpPr>
          <p:cNvPr id="13" name="Content Placeholder 12"/>
          <p:cNvSpPr>
            <a:spLocks noGrp="1"/>
          </p:cNvSpPr>
          <p:nvPr>
            <p:ph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a:t>
            </a:r>
            <a:r>
              <a:rPr lang="en-US" dirty="0" smtClean="0"/>
              <a:t>, 2009</a:t>
            </a:r>
            <a:endParaRPr lang="en-US" dirty="0"/>
          </a:p>
        </p:txBody>
      </p:sp>
    </p:spTree>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rcRect t="25657"/>
          <a:stretch>
            <a:fillRect/>
          </a:stretch>
        </p:blipFill>
        <p:spPr>
          <a:xfrm>
            <a:off x="1873677" y="1600200"/>
            <a:ext cx="5297688" cy="5098436"/>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457200" y="1600200"/>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Cliff Rodgers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457200" y="1232972"/>
            <a:ext cx="3001768" cy="369332"/>
          </a:xfrm>
          <a:prstGeom prst="rect">
            <a:avLst/>
          </a:prstGeom>
          <a:noFill/>
        </p:spPr>
        <p:txBody>
          <a:bodyPr wrap="none" rtlCol="0">
            <a:spAutoFit/>
          </a:bodyPr>
          <a:lstStyle/>
          <a:p>
            <a:r>
              <a:rPr lang="en-US" dirty="0" smtClean="0">
                <a:solidFill>
                  <a:srgbClr val="000000"/>
                </a:solidFill>
              </a:rPr>
              <a:t>Faculty </a:t>
            </a:r>
            <a:r>
              <a:rPr lang="en-US" dirty="0" smtClean="0">
                <a:solidFill>
                  <a:srgbClr val="000000"/>
                </a:solidFill>
              </a:rPr>
              <a:t>Sponsor: </a:t>
            </a:r>
            <a:r>
              <a:rPr lang="en-US" dirty="0" smtClean="0">
                <a:solidFill>
                  <a:srgbClr val="000000"/>
                </a:solidFill>
              </a:rPr>
              <a:t>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840" r="-1246"/>
          <a:stretch/>
        </p:blipFill>
        <p:spPr>
          <a:xfrm>
            <a:off x="5169437" y="1600200"/>
            <a:ext cx="3320027" cy="4995322"/>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82922504"/>
      </p:ext>
    </p:extLst>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Content Placeholder 5" descr="617px-Glioblastoma_-_MR_coronal_with_contrast.jpg"/>
          <p:cNvPicPr>
            <a:picLocks noGrp="1" noChangeAspect="1"/>
          </p:cNvPicPr>
          <p:nvPr>
            <p:ph idx="1"/>
          </p:nvPr>
        </p:nvPicPr>
        <p:blipFill>
          <a:blip r:embed="rId4"/>
          <a:srcRect l="-38411" r="-38411"/>
          <a:stretch>
            <a:fillRect/>
          </a:stretch>
        </p:blipFill>
        <p:spPr/>
      </p:pic>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592814"/>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32224"/>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728550" y="6126163"/>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Choice>
    <mc:Fallback>
      <mc:AlternateContent>
        <mc:Choice Requires="mp">
          <p:transition>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2" grpId="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027598" y="1600200"/>
            <a:ext cx="4647158" cy="2825499"/>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860645" y="4366349"/>
            <a:ext cx="1628222" cy="1163278"/>
          </a:xfrm>
          <a:prstGeom prst="rect">
            <a:avLst/>
          </a:prstGeom>
        </p:spPr>
      </p:pic>
      <p:pic>
        <p:nvPicPr>
          <p:cNvPr id="7" name="Picture 6"/>
          <p:cNvPicPr>
            <a:picLocks noChangeAspect="1"/>
          </p:cNvPicPr>
          <p:nvPr/>
        </p:nvPicPr>
        <p:blipFill>
          <a:blip r:embed="rId3"/>
          <a:srcRect t="58664" r="65104" b="25155"/>
          <a:stretch>
            <a:fillRect/>
          </a:stretch>
        </p:blipFill>
        <p:spPr>
          <a:xfrm>
            <a:off x="2355460" y="4425699"/>
            <a:ext cx="1621709" cy="110392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Choice>
    <mc:Fallback>
      <mc:AlternateContent>
        <mc:Choice Requires="mp">
          <p:transition>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720467" y="1954665"/>
            <a:ext cx="2526534" cy="1958581"/>
          </a:xfrm>
          <a:prstGeom prst="rect">
            <a:avLst/>
          </a:prstGeom>
        </p:spPr>
      </p:pic>
      <p:pic>
        <p:nvPicPr>
          <p:cNvPr id="5" name="Picture 4"/>
          <p:cNvPicPr>
            <a:picLocks noChangeAspect="1"/>
          </p:cNvPicPr>
          <p:nvPr/>
        </p:nvPicPr>
        <p:blipFill>
          <a:blip r:embed="rId3"/>
          <a:srcRect l="53187" t="28349" b="36042"/>
          <a:stretch>
            <a:fillRect/>
          </a:stretch>
        </p:blipFill>
        <p:spPr>
          <a:xfrm>
            <a:off x="4247001" y="1702518"/>
            <a:ext cx="2514665" cy="2445258"/>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718455"/>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Choice>
    <mc:Fallback>
      <mc:AlternateContent>
        <mc:Choice Requires="mp">
          <p:transition>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pic>
        <p:nvPicPr>
          <p:cNvPr id="8" name="Picture 7" descr="480px-Huntington.jpg"/>
          <p:cNvPicPr>
            <a:picLocks noChangeAspect="1"/>
          </p:cNvPicPr>
          <p:nvPr/>
        </p:nvPicPr>
        <p:blipFill>
          <a:blip r:embed="rId4"/>
          <a:stretch>
            <a:fillRect/>
          </a:stretch>
        </p:blipFill>
        <p:spPr>
          <a:xfrm>
            <a:off x="2286000" y="571500"/>
            <a:ext cx="4572000" cy="5715000"/>
          </a:xfrm>
          <a:prstGeom prst="rect">
            <a:avLst/>
          </a:prstGeom>
        </p:spPr>
      </p:pic>
      <p:sp>
        <p:nvSpPr>
          <p:cNvPr id="9" name="TextBox 8"/>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Choice>
    <mc:Fallback>
      <mc:AlternateContent>
        <mc:Choice Requires="mp">
          <p:transition>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rcRect b="66454"/>
          <a:stretch>
            <a:fillRect/>
          </a:stretch>
        </p:blipFill>
        <p:spPr>
          <a:xfrm>
            <a:off x="1128925" y="1600200"/>
            <a:ext cx="7277285" cy="4339982"/>
          </a:xfrm>
          <a:prstGeom prst="rect">
            <a:avLst/>
          </a:prstGeom>
        </p:spPr>
      </p:pic>
      <p:sp>
        <p:nvSpPr>
          <p:cNvPr id="5" name="TextBox 4"/>
          <p:cNvSpPr txBox="1"/>
          <p:nvPr/>
        </p:nvSpPr>
        <p:spPr>
          <a:xfrm rot="16200000">
            <a:off x="847132" y="4365836"/>
            <a:ext cx="1806692" cy="369332"/>
          </a:xfrm>
          <a:prstGeom prst="rect">
            <a:avLst/>
          </a:prstGeom>
          <a:solidFill>
            <a:srgbClr val="FFFFFF"/>
          </a:solidFill>
        </p:spPr>
        <p:txBody>
          <a:bodyPr wrap="none" rtlCol="0">
            <a:spAutoFit/>
          </a:bodyPr>
          <a:lstStyle/>
          <a:p>
            <a:r>
              <a:rPr lang="en-US" dirty="0" smtClean="0"/>
              <a:t>Promoter activity</a:t>
            </a:r>
            <a:endParaRPr lang="en-US" dirty="0"/>
          </a:p>
        </p:txBody>
      </p:sp>
      <p:pic>
        <p:nvPicPr>
          <p:cNvPr id="6"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7" name="Donut 6"/>
          <p:cNvSpPr/>
          <p:nvPr/>
        </p:nvSpPr>
        <p:spPr>
          <a:xfrm>
            <a:off x="4987034" y="3726536"/>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65902"/>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68168"/>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Absence Seizures</a:t>
            </a:r>
            <a:br>
              <a:rPr lang="en-US" dirty="0" smtClean="0"/>
            </a:br>
            <a:r>
              <a:rPr lang="en-US" dirty="0" err="1" smtClean="0"/>
              <a:t>Ketogenic</a:t>
            </a:r>
            <a:r>
              <a:rPr lang="en-US" dirty="0" smtClean="0"/>
              <a:t> Diet</a:t>
            </a:r>
            <a:endParaRPr lang="en-US" dirty="0"/>
          </a:p>
        </p:txBody>
      </p:sp>
      <p:pic>
        <p:nvPicPr>
          <p:cNvPr id="5" name="Content Placeholder 4" descr="Spike-waves.png"/>
          <p:cNvPicPr>
            <a:picLocks noGrp="1" noChangeAspect="1"/>
          </p:cNvPicPr>
          <p:nvPr>
            <p:ph idx="1"/>
          </p:nvPr>
        </p:nvPicPr>
        <p:blipFill>
          <a:blip r:embed="rId3"/>
          <a:srcRect l="-45100" r="-45100"/>
          <a:stretch>
            <a:fillRect/>
          </a:stretch>
        </p:blipFill>
        <p:spPr/>
      </p:pic>
      <p:pic>
        <p:nvPicPr>
          <p:cNvPr id="4" name="Picture 3"/>
          <p:cNvPicPr>
            <a:picLocks noChangeAspect="1"/>
          </p:cNvPicPr>
          <p:nvPr/>
        </p:nvPicPr>
        <p:blipFill>
          <a:blip r:embed="rId4"/>
          <a:stretch>
            <a:fillRect/>
          </a:stretch>
        </p:blipFill>
        <p:spPr>
          <a:xfrm>
            <a:off x="1535976" y="1827675"/>
            <a:ext cx="6366986" cy="3420512"/>
          </a:xfrm>
          <a:prstGeom prst="rect">
            <a:avLst/>
          </a:prstGeom>
        </p:spPr>
      </p:pic>
      <p:sp>
        <p:nvSpPr>
          <p:cNvPr id="6" name="TextBox 5"/>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7" name="TextBox 6"/>
          <p:cNvSpPr txBox="1"/>
          <p:nvPr/>
        </p:nvSpPr>
        <p:spPr>
          <a:xfrm>
            <a:off x="5845125" y="6482862"/>
            <a:ext cx="3298875" cy="369332"/>
          </a:xfrm>
          <a:prstGeom prst="rect">
            <a:avLst/>
          </a:prstGeom>
          <a:noFill/>
        </p:spPr>
        <p:txBody>
          <a:bodyPr wrap="none" rtlCol="0">
            <a:spAutoFit/>
          </a:bodyPr>
          <a:lstStyle/>
          <a:p>
            <a:r>
              <a:rPr lang="en-US" dirty="0" err="1" smtClean="0"/>
              <a:t>Zhong</a:t>
            </a:r>
            <a:r>
              <a:rPr lang="en-US" dirty="0" smtClean="0"/>
              <a:t> Huang &amp; McNamara, 2006</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758</TotalTime>
  <Words>3004</Words>
  <Application>Microsoft Macintosh PowerPoint</Application>
  <PresentationFormat>On-screen Show (4:3)</PresentationFormat>
  <Paragraphs>290</Paragraphs>
  <Slides>18</Slides>
  <Notes>16</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Office Theme</vt:lpstr>
      <vt:lpstr>Chromatin Biology in Neurological Disorders</vt:lpstr>
      <vt:lpstr>Epigenetics</vt:lpstr>
      <vt:lpstr>Slide 3</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Absence Seizures Ketogenic Diet</vt:lpstr>
      <vt:lpstr>How does 2DG exert antiepileptic effects?</vt:lpstr>
      <vt:lpstr>How does 2DG affect transcriptional regulation to reduce BDNF gene expression?</vt:lpstr>
      <vt:lpstr>Slide 12</vt:lpstr>
      <vt:lpstr>Slide 13</vt:lpstr>
      <vt:lpstr>Does G9a expression correlate with repeated cocaine administration?</vt:lpstr>
      <vt:lpstr>How does G9a expression (in nucleus accumbens) regulate behavioral response to cocaine?</vt:lpstr>
      <vt:lpstr>Slide 16</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56</cp:revision>
  <dcterms:created xsi:type="dcterms:W3CDTF">2013-10-08T16:36:43Z</dcterms:created>
  <dcterms:modified xsi:type="dcterms:W3CDTF">2013-10-08T19:53:01Z</dcterms:modified>
</cp:coreProperties>
</file>